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00" y="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3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0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4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141C-C3F3-B24D-B2B6-D368A0701CA3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B82B-4D9B-CE46-9804-1CD0F667F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0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gular Pentagon 13"/>
          <p:cNvSpPr>
            <a:spLocks noChangeAspect="1"/>
          </p:cNvSpPr>
          <p:nvPr/>
        </p:nvSpPr>
        <p:spPr>
          <a:xfrm flipV="1">
            <a:off x="4534279" y="2310248"/>
            <a:ext cx="1799365" cy="1690483"/>
          </a:xfrm>
          <a:prstGeom prst="pentagon">
            <a:avLst/>
          </a:prstGeom>
          <a:solidFill>
            <a:schemeClr val="tx1">
              <a:lumMod val="50000"/>
              <a:lumOff val="50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37221" y="2423178"/>
            <a:ext cx="15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School 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Performance Framework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# of schools Green 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or Blue</a:t>
            </a:r>
            <a:endParaRPr lang="en-US" sz="1200" dirty="0">
              <a:solidFill>
                <a:srgbClr val="FFFF00"/>
              </a:solidFill>
              <a:latin typeface="Avenir Light"/>
              <a:cs typeface="Avenir Light"/>
            </a:endParaRPr>
          </a:p>
        </p:txBody>
      </p:sp>
      <p:sp>
        <p:nvSpPr>
          <p:cNvPr id="16" name="Regular Pentagon 15"/>
          <p:cNvSpPr>
            <a:spLocks noChangeAspect="1"/>
          </p:cNvSpPr>
          <p:nvPr/>
        </p:nvSpPr>
        <p:spPr>
          <a:xfrm flipV="1">
            <a:off x="2569472" y="2348348"/>
            <a:ext cx="1799365" cy="1146149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7455" y="2429927"/>
            <a:ext cx="1099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Performance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Management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Survey</a:t>
            </a:r>
            <a:endParaRPr lang="en-US" sz="1200" dirty="0">
              <a:solidFill>
                <a:srgbClr val="FFFF00"/>
              </a:solidFill>
              <a:latin typeface="Avenir Light"/>
              <a:cs typeface="Avenir Light"/>
            </a:endParaRPr>
          </a:p>
        </p:txBody>
      </p:sp>
      <p:sp>
        <p:nvSpPr>
          <p:cNvPr id="18" name="Regular Pentagon 17"/>
          <p:cNvSpPr>
            <a:spLocks noChangeAspect="1"/>
          </p:cNvSpPr>
          <p:nvPr/>
        </p:nvSpPr>
        <p:spPr>
          <a:xfrm flipV="1">
            <a:off x="622143" y="2348348"/>
            <a:ext cx="1799365" cy="1146149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65282" y="2429927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Employee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Engagement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  <a:latin typeface="Avenir Light"/>
                <a:cs typeface="Avenir Light"/>
              </a:rPr>
              <a:t>Survey</a:t>
            </a:r>
            <a:endParaRPr lang="en-US" sz="1200" dirty="0">
              <a:solidFill>
                <a:srgbClr val="FFFF00"/>
              </a:solidFill>
              <a:latin typeface="Avenir Light"/>
              <a:cs typeface="Avenir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9001" y="2935124"/>
            <a:ext cx="58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Avenir Heavy"/>
                <a:cs typeface="Avenir Heavy"/>
              </a:rPr>
              <a:t>B*</a:t>
            </a:r>
            <a:endParaRPr lang="en-US" sz="2800" dirty="0">
              <a:solidFill>
                <a:srgbClr val="FFFFFF"/>
              </a:solidFill>
              <a:latin typeface="Avenir Heavy"/>
              <a:cs typeface="Avenir Heavy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21668" y="2935124"/>
            <a:ext cx="58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Avenir Heavy"/>
                <a:cs typeface="Avenir Heavy"/>
              </a:rPr>
              <a:t>B*</a:t>
            </a:r>
            <a:endParaRPr lang="en-US" sz="2800" dirty="0">
              <a:solidFill>
                <a:srgbClr val="FFFFFF"/>
              </a:solidFill>
              <a:latin typeface="Avenir Heavy"/>
              <a:cs typeface="Avenir Heavy"/>
            </a:endParaRPr>
          </a:p>
        </p:txBody>
      </p:sp>
      <p:sp>
        <p:nvSpPr>
          <p:cNvPr id="8" name="Regular Pentagon 7"/>
          <p:cNvSpPr>
            <a:spLocks noChangeAspect="1"/>
          </p:cNvSpPr>
          <p:nvPr/>
        </p:nvSpPr>
        <p:spPr>
          <a:xfrm flipV="1">
            <a:off x="2569472" y="942885"/>
            <a:ext cx="1799365" cy="1515533"/>
          </a:xfrm>
          <a:prstGeom prst="pentagon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gular Pentagon 8"/>
          <p:cNvSpPr>
            <a:spLocks noChangeAspect="1"/>
          </p:cNvSpPr>
          <p:nvPr/>
        </p:nvSpPr>
        <p:spPr>
          <a:xfrm flipV="1">
            <a:off x="4534285" y="942885"/>
            <a:ext cx="1799365" cy="1515533"/>
          </a:xfrm>
          <a:prstGeom prst="pentagon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gular Pentagon 9"/>
          <p:cNvSpPr>
            <a:spLocks noChangeAspect="1"/>
          </p:cNvSpPr>
          <p:nvPr/>
        </p:nvSpPr>
        <p:spPr>
          <a:xfrm flipV="1">
            <a:off x="622143" y="942885"/>
            <a:ext cx="1799365" cy="1515533"/>
          </a:xfrm>
          <a:prstGeom prst="pentagon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92205" y="1350424"/>
            <a:ext cx="15114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ACCOUNTABLE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SCHOOL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DISTRICT</a:t>
            </a:r>
            <a:endParaRPr lang="en-US" sz="1400" dirty="0">
              <a:solidFill>
                <a:srgbClr val="FFFFFF"/>
              </a:solidFill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5060" y="1350424"/>
            <a:ext cx="14542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HIGH QUALITY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COMMUNITY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SCHOOLS</a:t>
            </a:r>
            <a:endParaRPr lang="en-US" sz="1400" dirty="0">
              <a:solidFill>
                <a:srgbClr val="FFFFFF"/>
              </a:solidFill>
              <a:latin typeface="Avenir Medium"/>
              <a:cs typeface="Avenir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5664" y="211667"/>
            <a:ext cx="5960533" cy="973666"/>
          </a:xfrm>
          <a:prstGeom prst="roundRect">
            <a:avLst/>
          </a:prstGeom>
          <a:solidFill>
            <a:srgbClr val="008000"/>
          </a:solidFill>
          <a:ln w="571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rapezoid 1"/>
          <p:cNvSpPr>
            <a:spLocks/>
          </p:cNvSpPr>
          <p:nvPr/>
        </p:nvSpPr>
        <p:spPr>
          <a:xfrm>
            <a:off x="232603" y="40640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3483803" y="40640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>
            <a:off x="5104252" y="4806023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/>
          <p:cNvSpPr>
            <a:spLocks/>
          </p:cNvSpPr>
          <p:nvPr/>
        </p:nvSpPr>
        <p:spPr>
          <a:xfrm>
            <a:off x="5096735" y="4063955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>
            <a:off x="1849893" y="48006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223011" y="48006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>
            <a:spLocks/>
          </p:cNvSpPr>
          <p:nvPr/>
        </p:nvSpPr>
        <p:spPr>
          <a:xfrm>
            <a:off x="3483803" y="55499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>
            <a:off x="1849893" y="55499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223011" y="55499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/>
          <p:cNvSpPr>
            <a:spLocks/>
          </p:cNvSpPr>
          <p:nvPr/>
        </p:nvSpPr>
        <p:spPr>
          <a:xfrm>
            <a:off x="3483803" y="62992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/>
          <p:cNvSpPr/>
          <p:nvPr/>
        </p:nvSpPr>
        <p:spPr>
          <a:xfrm>
            <a:off x="1849893" y="62992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/>
          <p:cNvSpPr/>
          <p:nvPr/>
        </p:nvSpPr>
        <p:spPr>
          <a:xfrm>
            <a:off x="223011" y="62992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/>
          <p:cNvSpPr>
            <a:spLocks/>
          </p:cNvSpPr>
          <p:nvPr/>
        </p:nvSpPr>
        <p:spPr>
          <a:xfrm>
            <a:off x="3483803" y="7056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rapezoid 31"/>
          <p:cNvSpPr/>
          <p:nvPr/>
        </p:nvSpPr>
        <p:spPr>
          <a:xfrm>
            <a:off x="1849893" y="7056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apezoid 32"/>
          <p:cNvSpPr/>
          <p:nvPr/>
        </p:nvSpPr>
        <p:spPr>
          <a:xfrm>
            <a:off x="223011" y="7056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868005" y="4793323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Linked Learning Pathways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        All          10</a:t>
            </a:r>
            <a:r>
              <a:rPr lang="en-US" sz="1000" baseline="30000" dirty="0" smtClean="0">
                <a:solidFill>
                  <a:srgbClr val="000000"/>
                </a:solidFill>
                <a:latin typeface="Avenir Medium"/>
                <a:cs typeface="Avenir Medium"/>
              </a:rPr>
              <a:t>th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Grade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400" y="40513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4 Year Cohort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Graduation Rate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13236" y="47879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4 Year Cohort Dropout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       All         EL     SPED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16593" y="47879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AP Course Access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   All    African American   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13236" y="55372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Concurrent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Enrollment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6593" y="55372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Concurrent Enrollment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(Grade C or Better)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295" y="62865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Chronic Absence</a:t>
            </a:r>
          </a:p>
          <a:p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      All         SPED  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</a:t>
            </a:r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Foster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-13230" y="7034331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English Learner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Reclassification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16599" y="7034331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Long Term English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Learner Reclassification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20133" y="5091080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1478" y="434905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03177" y="5077190"/>
            <a:ext cx="1247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6423" y="507719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__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32844" y="581602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90311" y="581602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6541" y="6578024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 __ 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20144" y="731819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0311" y="731819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64321" y="63492"/>
            <a:ext cx="2105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FFFF"/>
                </a:solidFill>
                <a:latin typeface="Avenir Light"/>
                <a:cs typeface="Avenir Light"/>
              </a:rPr>
              <a:t>2020</a:t>
            </a:r>
            <a:endParaRPr lang="en-US" sz="7200" b="1" dirty="0">
              <a:solidFill>
                <a:srgbClr val="FFFFFF"/>
              </a:solidFill>
              <a:latin typeface="Avenir Light"/>
              <a:cs typeface="Avenir Ligh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72699" y="294826"/>
            <a:ext cx="240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latin typeface="Avenir Light"/>
                <a:cs typeface="Avenir Light"/>
              </a:rPr>
              <a:t>Oakland Unified </a:t>
            </a:r>
          </a:p>
          <a:p>
            <a:pPr algn="r"/>
            <a:r>
              <a:rPr lang="en-US" sz="2400" dirty="0" smtClean="0">
                <a:solidFill>
                  <a:srgbClr val="FFFFFF"/>
                </a:solidFill>
                <a:latin typeface="Avenir Light"/>
                <a:cs typeface="Avenir Light"/>
              </a:rPr>
              <a:t>School District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93860" y="8527189"/>
            <a:ext cx="235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venir Light"/>
                <a:cs typeface="Avenir Light"/>
              </a:rPr>
              <a:t>*B</a:t>
            </a:r>
            <a:r>
              <a:rPr lang="en-US" sz="2000" dirty="0" smtClean="0">
                <a:latin typeface="Avenir Light"/>
                <a:cs typeface="Avenir Light"/>
              </a:rPr>
              <a:t> = baseline </a:t>
            </a:r>
            <a:r>
              <a:rPr lang="en-US" sz="2000" dirty="0">
                <a:latin typeface="Avenir Light"/>
                <a:cs typeface="Avenir Light"/>
              </a:rPr>
              <a:t>y</a:t>
            </a:r>
            <a:r>
              <a:rPr lang="en-US" sz="2000" dirty="0" smtClean="0">
                <a:latin typeface="Avenir Light"/>
                <a:cs typeface="Avenir Light"/>
              </a:rPr>
              <a:t>ear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4031" y="3539066"/>
            <a:ext cx="420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venir Medium"/>
                <a:cs typeface="Avenir Medium"/>
              </a:rPr>
              <a:t>Set Your School Targets</a:t>
            </a:r>
            <a:endParaRPr lang="en-US" sz="2400" b="1" dirty="0">
              <a:latin typeface="Avenir Medium"/>
              <a:cs typeface="Avenir Medium"/>
            </a:endParaRPr>
          </a:p>
        </p:txBody>
      </p:sp>
      <p:sp>
        <p:nvSpPr>
          <p:cNvPr id="76" name="Trapezoid 75"/>
          <p:cNvSpPr>
            <a:spLocks/>
          </p:cNvSpPr>
          <p:nvPr/>
        </p:nvSpPr>
        <p:spPr>
          <a:xfrm>
            <a:off x="3483803" y="7818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rapezoid 76"/>
          <p:cNvSpPr/>
          <p:nvPr/>
        </p:nvSpPr>
        <p:spPr>
          <a:xfrm>
            <a:off x="1849893" y="7818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rapezoid 77"/>
          <p:cNvSpPr/>
          <p:nvPr/>
        </p:nvSpPr>
        <p:spPr>
          <a:xfrm>
            <a:off x="223011" y="7818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rapezoid 84"/>
          <p:cNvSpPr>
            <a:spLocks/>
          </p:cNvSpPr>
          <p:nvPr/>
        </p:nvSpPr>
        <p:spPr>
          <a:xfrm>
            <a:off x="1858203" y="40640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rapezoid 85"/>
          <p:cNvSpPr>
            <a:spLocks/>
          </p:cNvSpPr>
          <p:nvPr/>
        </p:nvSpPr>
        <p:spPr>
          <a:xfrm>
            <a:off x="3483803" y="48006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rapezoid 86"/>
          <p:cNvSpPr>
            <a:spLocks/>
          </p:cNvSpPr>
          <p:nvPr/>
        </p:nvSpPr>
        <p:spPr>
          <a:xfrm>
            <a:off x="5109403" y="55499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rapezoid 87"/>
          <p:cNvSpPr>
            <a:spLocks/>
          </p:cNvSpPr>
          <p:nvPr/>
        </p:nvSpPr>
        <p:spPr>
          <a:xfrm>
            <a:off x="5109403" y="6299200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rapezoid 88"/>
          <p:cNvSpPr>
            <a:spLocks/>
          </p:cNvSpPr>
          <p:nvPr/>
        </p:nvSpPr>
        <p:spPr>
          <a:xfrm>
            <a:off x="5109403" y="7056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868005" y="4050818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On Track to Graduate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Fresh/</a:t>
            </a:r>
            <a:r>
              <a:rPr lang="en-US" sz="1000" dirty="0" err="1" smtClean="0">
                <a:solidFill>
                  <a:srgbClr val="000000"/>
                </a:solidFill>
                <a:latin typeface="Avenir Medium"/>
                <a:cs typeface="Avenir Medium"/>
              </a:rPr>
              <a:t>Soph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Junior/</a:t>
            </a:r>
            <a:r>
              <a:rPr lang="en-US" sz="1000" dirty="0" err="1" smtClean="0">
                <a:solidFill>
                  <a:srgbClr val="000000"/>
                </a:solidFill>
                <a:latin typeface="Avenir Medium"/>
                <a:cs typeface="Avenir Medium"/>
              </a:rPr>
              <a:t>Sen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276600" y="47879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AP Course Qualifying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Score 3 or Better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46895" y="62865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Suspension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R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ate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406783" y="7040000"/>
            <a:ext cx="16608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Math Proficiency (SMI)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Heavy"/>
                <a:cs typeface="Avenir Heavy"/>
              </a:rPr>
              <a:t>Grades </a:t>
            </a:r>
            <a:r>
              <a:rPr lang="en-US" sz="1100" dirty="0" smtClean="0">
                <a:solidFill>
                  <a:srgbClr val="000000"/>
                </a:solidFill>
                <a:latin typeface="Avenir Heavy"/>
                <a:cs typeface="Avenir Heavy"/>
              </a:rPr>
              <a:t>3, 6, 9</a:t>
            </a:r>
            <a:endParaRPr lang="en-US" sz="11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04888" y="4342225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 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762677" y="50771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132980" y="657802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01547" y="7311167"/>
            <a:ext cx="1266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__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100" name="Trapezoid 99"/>
          <p:cNvSpPr>
            <a:spLocks/>
          </p:cNvSpPr>
          <p:nvPr/>
        </p:nvSpPr>
        <p:spPr>
          <a:xfrm>
            <a:off x="5109403" y="7818967"/>
            <a:ext cx="1517881" cy="645877"/>
          </a:xfrm>
          <a:prstGeom prst="trapezoid">
            <a:avLst>
              <a:gd name="adj" fmla="val 0"/>
            </a:avLst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642236" y="4051300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A-G Completion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(Grade C or Better)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81265" y="4051255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A-G Completion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 AA   SPED    EL  Foster  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5788" y="434905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83803" y="4340545"/>
            <a:ext cx="154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__ __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50970" y="6270154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No Suspensions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       AA Males        Foster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25912" y="6290854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Parent Engaged in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Academic Activity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51930" y="6565680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venir Heavy"/>
                <a:cs typeface="Avenir Heavy"/>
              </a:rPr>
              <a:t>__      __</a:t>
            </a:r>
            <a:endParaRPr lang="en-US" sz="2000" dirty="0">
              <a:solidFill>
                <a:srgbClr val="000000"/>
              </a:solidFill>
              <a:latin typeface="Avenir Heavy"/>
              <a:cs typeface="Avenir Heavy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1989" y="65609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916852" y="7044267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SBAC Proficiency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ELA      Math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65905" y="5532507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TGDS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Completed Evaluations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25912" y="5532507"/>
            <a:ext cx="195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LGDS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Completed Evaluations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69449" y="580367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420393" y="731543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411983" y="580367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905" y="7799573"/>
            <a:ext cx="1954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Reading 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Proficiency (F&amp;P)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venir Heavy"/>
                <a:cs typeface="Avenir Heavy"/>
              </a:rPr>
              <a:t>Grade</a:t>
            </a:r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Avenir Heavy"/>
                <a:cs typeface="Avenir Heavy"/>
              </a:rPr>
              <a:t>TK/K - 1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4452" y="806969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33158" y="7786973"/>
            <a:ext cx="1954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Reading 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Proficiency (SRI)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venir Heavy"/>
                <a:cs typeface="Avenir Heavy"/>
              </a:rPr>
              <a:t>Grade </a:t>
            </a:r>
            <a:r>
              <a:rPr lang="en-US" sz="1100" dirty="0">
                <a:solidFill>
                  <a:srgbClr val="000000"/>
                </a:solidFill>
                <a:latin typeface="Avenir Heavy"/>
                <a:cs typeface="Avenir Heavy"/>
              </a:rPr>
              <a:t>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136705" y="805709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05996" y="7803597"/>
            <a:ext cx="16608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Reading 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Proficiency (SRI)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venir Heavy"/>
                <a:cs typeface="Avenir Heavy"/>
              </a:rPr>
              <a:t>Grade</a:t>
            </a:r>
            <a:r>
              <a:rPr lang="en-US" sz="1100" b="1" dirty="0">
                <a:solidFill>
                  <a:srgbClr val="000000"/>
                </a:solidFill>
                <a:latin typeface="Avenir Heavy"/>
                <a:cs typeface="Avenir Heavy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Avenir Heavy"/>
                <a:cs typeface="Avenir Heavy"/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31369" y="8074764"/>
            <a:ext cx="124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028249" y="7790997"/>
            <a:ext cx="16608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venir Medium"/>
                <a:cs typeface="Avenir Medium"/>
              </a:rPr>
              <a:t>Reading </a:t>
            </a:r>
            <a:r>
              <a:rPr lang="en-US" sz="1000" dirty="0" smtClean="0">
                <a:solidFill>
                  <a:srgbClr val="000000"/>
                </a:solidFill>
                <a:latin typeface="Avenir Medium"/>
                <a:cs typeface="Avenir Medium"/>
              </a:rPr>
              <a:t>Proficiency (SRI)</a:t>
            </a:r>
            <a:endParaRPr lang="en-US" sz="1000" dirty="0">
              <a:solidFill>
                <a:srgbClr val="000000"/>
              </a:solidFill>
              <a:latin typeface="Avenir Medium"/>
              <a:cs typeface="Avenir Medium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venir Heavy"/>
                <a:cs typeface="Avenir Heavy"/>
              </a:rPr>
              <a:t>Grade </a:t>
            </a:r>
            <a:r>
              <a:rPr lang="en-US" sz="1100" dirty="0">
                <a:solidFill>
                  <a:srgbClr val="000000"/>
                </a:solidFill>
                <a:latin typeface="Avenir Heavy"/>
                <a:cs typeface="Avenir Heavy"/>
              </a:rPr>
              <a:t>9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56423" y="8062164"/>
            <a:ext cx="1220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venir Heavy"/>
                <a:cs typeface="Avenir Heavy"/>
              </a:rPr>
              <a:t>______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1317" y="3438841"/>
            <a:ext cx="339383" cy="3494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2449352" y="138892"/>
            <a:ext cx="18469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venir Light"/>
                <a:cs typeface="Avenir Light"/>
              </a:rPr>
              <a:t>G</a:t>
            </a:r>
            <a:r>
              <a:rPr lang="en-US" sz="4400" dirty="0" smtClean="0">
                <a:solidFill>
                  <a:srgbClr val="FFFF00"/>
                </a:solidFill>
                <a:latin typeface="Avenir Light"/>
                <a:cs typeface="Avenir Light"/>
              </a:rPr>
              <a:t>oals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06364" y="1363124"/>
            <a:ext cx="11884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EFFECTIVE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TALENT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venir Medium"/>
                <a:cs typeface="Avenir Medium"/>
              </a:rPr>
              <a:t>PROGRAMS</a:t>
            </a:r>
            <a:endParaRPr lang="en-US" sz="1400" dirty="0">
              <a:solidFill>
                <a:srgbClr val="FFFFFF"/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6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21310</TotalTime>
  <Words>237</Words>
  <Application>Microsoft Macintosh PowerPoint</Application>
  <PresentationFormat>On-screen Show (4:3)</PresentationFormat>
  <Paragraphs>99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Montes</dc:creator>
  <cp:lastModifiedBy>David Montes</cp:lastModifiedBy>
  <cp:revision>52</cp:revision>
  <cp:lastPrinted>2015-09-23T17:19:13Z</cp:lastPrinted>
  <dcterms:created xsi:type="dcterms:W3CDTF">2015-08-31T02:49:40Z</dcterms:created>
  <dcterms:modified xsi:type="dcterms:W3CDTF">2015-12-07T06:48:44Z</dcterms:modified>
</cp:coreProperties>
</file>